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05" r:id="rId2"/>
    <p:sldId id="300" r:id="rId3"/>
    <p:sldId id="302" r:id="rId4"/>
    <p:sldId id="303" r:id="rId5"/>
    <p:sldId id="304" r:id="rId6"/>
    <p:sldId id="299" r:id="rId7"/>
    <p:sldId id="301" r:id="rId8"/>
    <p:sldId id="292" r:id="rId9"/>
    <p:sldId id="297" r:id="rId10"/>
    <p:sldId id="298" r:id="rId11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7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F08F3ACD-E54A-4A53-8868-74A464AF2258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320A7423-CE87-46BA-97A3-6EE7A223E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602BB-28CC-4FD7-8B7F-2532843D6C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602BB-28CC-4FD7-8B7F-2532843D6C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F2AC5-D5D3-6847-BCD3-ACC74BC2AFB9}" type="slidenum">
              <a:rPr lang="en-US">
                <a:latin typeface="Times" pitchFamily="-110" charset="0"/>
              </a:rPr>
              <a:pPr/>
              <a:t>7</a:t>
            </a:fld>
            <a:endParaRPr lang="en-US">
              <a:latin typeface="Times" pitchFamily="-110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 userDrawn="1"/>
        </p:nvSpPr>
        <p:spPr bwMode="auto">
          <a:xfrm>
            <a:off x="1447800" y="6597134"/>
            <a:ext cx="3352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600" i="1" dirty="0" smtClean="0">
                <a:solidFill>
                  <a:srgbClr val="FFFFFF"/>
                </a:solidFill>
              </a:rPr>
              <a:t>NLIT </a:t>
            </a:r>
            <a:r>
              <a:rPr lang="en-US" sz="600" i="1" baseline="0" dirty="0" smtClean="0">
                <a:solidFill>
                  <a:srgbClr val="FFFFFF"/>
                </a:solidFill>
              </a:rPr>
              <a:t> May 26, </a:t>
            </a:r>
            <a:r>
              <a:rPr lang="en-US" sz="600" i="1" dirty="0" smtClean="0">
                <a:solidFill>
                  <a:srgbClr val="FFFFFF"/>
                </a:solidFill>
              </a:rPr>
              <a:t>2010                     Page </a:t>
            </a:r>
            <a:fld id="{90D66C53-FD60-4B76-87AB-8CA91569D26A}" type="slidenum">
              <a:rPr lang="en-US" sz="600" i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6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685800"/>
          </a:xfrm>
        </p:spPr>
        <p:txBody>
          <a:bodyPr/>
          <a:lstStyle/>
          <a:p>
            <a:pPr algn="ctr"/>
            <a:r>
              <a:rPr lang="en-US" dirty="0" smtClean="0"/>
              <a:t>Computing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dirty="0" smtClean="0"/>
              <a:t>Jefferson Lab Users Group Meeting</a:t>
            </a:r>
          </a:p>
          <a:p>
            <a:pPr algn="ctr">
              <a:buNone/>
            </a:pPr>
            <a:r>
              <a:rPr lang="en-US" sz="2400" dirty="0" smtClean="0"/>
              <a:t> 8 June 2010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Roy Whitney</a:t>
            </a:r>
          </a:p>
          <a:p>
            <a:pPr algn="ctr">
              <a:buNone/>
            </a:pPr>
            <a:r>
              <a:rPr lang="en-US" sz="2800" dirty="0" smtClean="0"/>
              <a:t>CIO &amp; CTO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762000"/>
          </a:xfrm>
        </p:spPr>
        <p:txBody>
          <a:bodyPr/>
          <a:lstStyle/>
          <a:p>
            <a:pPr algn="ctr"/>
            <a:r>
              <a:rPr lang="en-US" dirty="0" smtClean="0"/>
              <a:t>Computing Support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334000"/>
          </a:xfrm>
        </p:spPr>
        <p:txBody>
          <a:bodyPr/>
          <a:lstStyle/>
          <a:p>
            <a:r>
              <a:rPr lang="en-US" sz="2400" b="1" dirty="0" smtClean="0"/>
              <a:t>Going Green</a:t>
            </a:r>
          </a:p>
          <a:p>
            <a:pPr lvl="1"/>
            <a:r>
              <a:rPr lang="en-US" sz="2000" dirty="0" smtClean="0"/>
              <a:t>Virtual Machines</a:t>
            </a:r>
          </a:p>
          <a:p>
            <a:pPr lvl="2"/>
            <a:r>
              <a:rPr lang="en-US" sz="2000" dirty="0" smtClean="0"/>
              <a:t>140 virtual machines on 5 physical machines</a:t>
            </a:r>
          </a:p>
          <a:p>
            <a:pPr lvl="1"/>
            <a:r>
              <a:rPr lang="en-US" sz="2000" dirty="0" smtClean="0"/>
              <a:t>Desktop Power Management</a:t>
            </a:r>
          </a:p>
          <a:p>
            <a:pPr lvl="2"/>
            <a:r>
              <a:rPr lang="en-US" sz="2000" dirty="0" smtClean="0"/>
              <a:t>750 desktops being managed</a:t>
            </a:r>
          </a:p>
          <a:p>
            <a:pPr lvl="1"/>
            <a:r>
              <a:rPr lang="en-US" sz="2000" dirty="0" smtClean="0"/>
              <a:t>Combined, these two actives reduce greenhouse gas emissions by 753,000 lbs per year and save enough energy to power 60 average U.S. homes each year</a:t>
            </a:r>
          </a:p>
          <a:p>
            <a:pPr lvl="5"/>
            <a:endParaRPr lang="en-US" sz="1400" dirty="0" smtClean="0"/>
          </a:p>
          <a:p>
            <a:r>
              <a:rPr lang="en-US" sz="2100" b="1" dirty="0" smtClean="0"/>
              <a:t>Evaluating Google Cloud </a:t>
            </a:r>
          </a:p>
          <a:p>
            <a:pPr lvl="1"/>
            <a:r>
              <a:rPr lang="en-US" sz="2000" dirty="0" smtClean="0"/>
              <a:t>Calendar and Email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762000"/>
          </a:xfrm>
        </p:spPr>
        <p:txBody>
          <a:bodyPr/>
          <a:lstStyle/>
          <a:p>
            <a:pPr algn="ctr"/>
            <a:r>
              <a:rPr lang="en-US" dirty="0" smtClean="0"/>
              <a:t>Scientific Computing at JLab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Significant computing capacity for experiments and theory</a:t>
            </a:r>
          </a:p>
          <a:p>
            <a:pPr lvl="1"/>
            <a:r>
              <a:rPr lang="en-US" sz="1900" dirty="0" smtClean="0"/>
              <a:t>1400 compute servers</a:t>
            </a:r>
          </a:p>
          <a:p>
            <a:pPr lvl="1"/>
            <a:r>
              <a:rPr lang="en-US" sz="1900" dirty="0" smtClean="0"/>
              <a:t>leading edge GPU cluster </a:t>
            </a:r>
          </a:p>
          <a:p>
            <a:pPr lvl="2">
              <a:buNone/>
            </a:pPr>
            <a:r>
              <a:rPr lang="en-US" sz="1900" dirty="0" smtClean="0"/>
              <a:t>(single most powerful dedicated LQCD resource)</a:t>
            </a:r>
          </a:p>
          <a:p>
            <a:pPr lvl="1"/>
            <a:r>
              <a:rPr lang="en-US" sz="1900" dirty="0" smtClean="0"/>
              <a:t>growing repository of 6 </a:t>
            </a:r>
            <a:r>
              <a:rPr lang="en-US" sz="1900" dirty="0" err="1" smtClean="0"/>
              <a:t>GeV</a:t>
            </a:r>
            <a:r>
              <a:rPr lang="en-US" sz="1900" dirty="0" smtClean="0"/>
              <a:t> data</a:t>
            </a:r>
          </a:p>
          <a:p>
            <a:pPr lvl="1"/>
            <a:r>
              <a:rPr lang="en-US" sz="1900" dirty="0" smtClean="0"/>
              <a:t>rapidly growing disk capacity and bandwidth,</a:t>
            </a:r>
          </a:p>
          <a:p>
            <a:pPr lvl="2">
              <a:buNone/>
            </a:pPr>
            <a:r>
              <a:rPr lang="en-US" sz="1900" dirty="0" smtClean="0"/>
              <a:t>~ 600 TB disk, half on a 20 </a:t>
            </a:r>
            <a:r>
              <a:rPr lang="en-US" sz="1900" dirty="0" err="1" smtClean="0"/>
              <a:t>Gb/s</a:t>
            </a:r>
            <a:r>
              <a:rPr lang="en-US" sz="1900" dirty="0" smtClean="0"/>
              <a:t> Infiniband fabric</a:t>
            </a:r>
          </a:p>
          <a:p>
            <a:pPr lvl="1"/>
            <a:r>
              <a:rPr lang="en-US" sz="1900" dirty="0" smtClean="0"/>
              <a:t>exploiting &amp; developing leading edge open source tools</a:t>
            </a:r>
          </a:p>
          <a:p>
            <a:pPr lvl="2">
              <a:buNone/>
            </a:pPr>
            <a:r>
              <a:rPr lang="en-US" sz="1900" dirty="0" smtClean="0"/>
              <a:t>Lustre file system, Auger / PBS / Maui batch system, Jasmine storage</a:t>
            </a:r>
          </a:p>
          <a:p>
            <a:r>
              <a:rPr lang="en-US" sz="3000" dirty="0" smtClean="0"/>
              <a:t>Software developments</a:t>
            </a:r>
          </a:p>
          <a:p>
            <a:pPr lvl="1"/>
            <a:r>
              <a:rPr lang="en-US" sz="1900" dirty="0" smtClean="0"/>
              <a:t>multi-threading and multi-GPU libraries for high performance computing</a:t>
            </a:r>
          </a:p>
          <a:p>
            <a:pPr lvl="1"/>
            <a:r>
              <a:rPr lang="en-US" sz="1900" dirty="0" smtClean="0"/>
              <a:t>LQCD algorithm development, performance optimizations</a:t>
            </a:r>
          </a:p>
          <a:p>
            <a:pPr lvl="1"/>
            <a:r>
              <a:rPr lang="en-US" sz="1900" dirty="0" smtClean="0"/>
              <a:t>highly scalable analysis database for LQCD</a:t>
            </a:r>
          </a:p>
          <a:p>
            <a:pPr lvl="1">
              <a:spcAft>
                <a:spcPts val="600"/>
              </a:spcAft>
            </a:pPr>
            <a:r>
              <a:rPr lang="en-US" sz="1900" dirty="0" smtClean="0"/>
              <a:t>system management tools</a:t>
            </a:r>
          </a:p>
          <a:p>
            <a:r>
              <a:rPr lang="en-US" sz="3000" dirty="0" smtClean="0"/>
              <a:t>Planning for 12 </a:t>
            </a:r>
            <a:r>
              <a:rPr lang="en-US" sz="3000" dirty="0" err="1" smtClean="0"/>
              <a:t>GeV</a:t>
            </a:r>
            <a:endParaRPr lang="en-US" sz="3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3048000" cy="5181600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It is past time!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Just do it!</a:t>
            </a:r>
          </a:p>
          <a:p>
            <a:pPr algn="ctr">
              <a:buNone/>
            </a:pPr>
            <a:endParaRPr lang="en-US" sz="1100" b="1" dirty="0" smtClean="0">
              <a:solidFill>
                <a:srgbClr val="800000"/>
              </a:solidFill>
            </a:endParaRPr>
          </a:p>
          <a:p>
            <a:pPr algn="ctr">
              <a:buNone/>
            </a:pPr>
            <a:endParaRPr lang="en-US" sz="1100" b="1" dirty="0" smtClean="0">
              <a:solidFill>
                <a:srgbClr val="800000"/>
              </a:solidFill>
            </a:endParaRPr>
          </a:p>
          <a:p>
            <a:pPr algn="ctr">
              <a:buNone/>
            </a:pPr>
            <a:endParaRPr lang="en-US" sz="1100" b="1" dirty="0" smtClean="0">
              <a:solidFill>
                <a:srgbClr val="800000"/>
              </a:solidFill>
            </a:endParaRPr>
          </a:p>
          <a:p>
            <a:pPr algn="ctr">
              <a:buNone/>
            </a:pPr>
            <a:endParaRPr lang="en-US" sz="1100" b="1" dirty="0" smtClean="0">
              <a:solidFill>
                <a:srgbClr val="800000"/>
              </a:solidFill>
            </a:endParaRPr>
          </a:p>
          <a:p>
            <a:pPr algn="ctr">
              <a:buNone/>
            </a:pPr>
            <a:endParaRPr lang="en-US" sz="1100" b="1" dirty="0" smtClean="0">
              <a:solidFill>
                <a:srgbClr val="800000"/>
              </a:solidFill>
            </a:endParaRPr>
          </a:p>
          <a:p>
            <a:pPr algn="ctr">
              <a:buNone/>
            </a:pPr>
            <a:endParaRPr lang="en-US" sz="1100" b="1" dirty="0" smtClean="0">
              <a:solidFill>
                <a:srgbClr val="800000"/>
              </a:solidFill>
            </a:endParaRPr>
          </a:p>
          <a:p>
            <a:pPr algn="ctr">
              <a:buNone/>
            </a:pPr>
            <a:endParaRPr lang="en-US" sz="1100" b="1" dirty="0" smtClean="0">
              <a:solidFill>
                <a:srgbClr val="800000"/>
              </a:solidFill>
            </a:endParaRPr>
          </a:p>
          <a:p>
            <a:pPr algn="ctr">
              <a:buNone/>
            </a:pPr>
            <a:endParaRPr lang="en-US" sz="1100" b="1" dirty="0" smtClean="0">
              <a:solidFill>
                <a:srgbClr val="800000"/>
              </a:solidFill>
            </a:endParaRPr>
          </a:p>
          <a:p>
            <a:pPr algn="ctr">
              <a:buNone/>
            </a:pPr>
            <a:endParaRPr lang="en-US" sz="1100" b="1" dirty="0" smtClean="0">
              <a:solidFill>
                <a:srgbClr val="800000"/>
              </a:solidFill>
            </a:endParaRPr>
          </a:p>
          <a:p>
            <a:pPr algn="ctr">
              <a:buNone/>
            </a:pPr>
            <a:endParaRPr lang="en-US" sz="1100" b="1" dirty="0" smtClean="0">
              <a:solidFill>
                <a:srgbClr val="800000"/>
              </a:solidFill>
            </a:endParaRPr>
          </a:p>
          <a:p>
            <a:pPr algn="ctr">
              <a:buNone/>
            </a:pPr>
            <a:endParaRPr lang="en-US" sz="1100" b="1" dirty="0" smtClean="0">
              <a:solidFill>
                <a:srgbClr val="800000"/>
              </a:solidFill>
            </a:endParaRPr>
          </a:p>
          <a:p>
            <a:pPr algn="ctr">
              <a:buNone/>
            </a:pPr>
            <a:endParaRPr lang="en-US" sz="1100" b="1" dirty="0" smtClean="0">
              <a:solidFill>
                <a:srgbClr val="800000"/>
              </a:solidFill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Over 50% of the JLab 64 bit farm is idle!</a:t>
            </a:r>
            <a:endParaRPr lang="en-US" sz="2800" b="1" dirty="0">
              <a:solidFill>
                <a:srgbClr val="8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rcRect b="18720"/>
          <a:stretch>
            <a:fillRect/>
          </a:stretch>
        </p:blipFill>
        <p:spPr>
          <a:xfrm>
            <a:off x="4495800" y="1143000"/>
            <a:ext cx="3998242" cy="2362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rcRect b="8640"/>
          <a:stretch>
            <a:fillRect/>
          </a:stretch>
        </p:blipFill>
        <p:spPr>
          <a:xfrm>
            <a:off x="4495800" y="3810000"/>
            <a:ext cx="4038600" cy="264246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3124200" y="5029200"/>
            <a:ext cx="1219200" cy="1588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343400" y="838200"/>
            <a:ext cx="42672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itchFamily="34" charset="0"/>
                <a:ea typeface="ＭＳ Ｐゴシック" pitchFamily="63" charset="-128"/>
                <a:cs typeface="Arial" pitchFamily="34" charset="0"/>
              </a:rPr>
              <a:t>32 bit Farm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 pitchFamily="34" charset="0"/>
              <a:ea typeface="ＭＳ Ｐゴシック" pitchFamily="63" charset="-128"/>
              <a:cs typeface="Arial" pitchFamily="34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4343400" y="3505200"/>
            <a:ext cx="42672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itchFamily="34" charset="0"/>
                <a:ea typeface="ＭＳ Ｐゴシック" pitchFamily="63" charset="-128"/>
                <a:cs typeface="Arial" pitchFamily="34" charset="0"/>
              </a:rPr>
              <a:t>64 bit Farm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 pitchFamily="34" charset="0"/>
              <a:ea typeface="ＭＳ Ｐゴシック" pitchFamily="63" charset="-128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/>
              <a:t>Migrate to 64 bit</a:t>
            </a:r>
            <a:endParaRPr kumimoji="0" lang="en-US" sz="3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dirty="0" smtClean="0"/>
              <a:t>Scientific Computing –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Batch compute node farm</a:t>
            </a:r>
          </a:p>
          <a:p>
            <a:pPr lvl="1"/>
            <a:r>
              <a:rPr lang="en-US" dirty="0" smtClean="0"/>
              <a:t>Auger software system, Maui/PBS</a:t>
            </a:r>
          </a:p>
          <a:p>
            <a:pPr lvl="1"/>
            <a:r>
              <a:rPr lang="en-US" dirty="0" smtClean="0"/>
              <a:t>480 (60 x 8) 64-bit cores; 3GB RAM/core; </a:t>
            </a:r>
            <a:r>
              <a:rPr lang="en-US" dirty="0" err="1" smtClean="0"/>
              <a:t>GigE</a:t>
            </a:r>
            <a:endParaRPr lang="en-US" dirty="0" smtClean="0"/>
          </a:p>
          <a:p>
            <a:pPr lvl="2"/>
            <a:r>
              <a:rPr lang="en-US" dirty="0" smtClean="0"/>
              <a:t>mostly Intel </a:t>
            </a:r>
            <a:r>
              <a:rPr lang="en-US" dirty="0" err="1" smtClean="0"/>
              <a:t>Nehalems</a:t>
            </a:r>
            <a:r>
              <a:rPr lang="en-US" dirty="0" smtClean="0"/>
              <a:t>, </a:t>
            </a:r>
            <a:r>
              <a:rPr lang="en-US" dirty="0" err="1" smtClean="0"/>
              <a:t>hyperthreaded</a:t>
            </a:r>
            <a:endParaRPr lang="en-US" dirty="0" smtClean="0"/>
          </a:p>
          <a:p>
            <a:pPr lvl="2"/>
            <a:r>
              <a:rPr lang="en-US" dirty="0" smtClean="0"/>
              <a:t>A few AMD systems</a:t>
            </a:r>
          </a:p>
          <a:p>
            <a:pPr lvl="1"/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240 (120 x 2) 32-bit cores; 0.5GB RAM/core; 100mbit</a:t>
            </a:r>
          </a:p>
          <a:p>
            <a:pPr lvl="2"/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Half Intel Xeons, </a:t>
            </a:r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hyperthreaded</a:t>
            </a:r>
            <a:endParaRPr lang="en-US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Half Pentium Ds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Migrate completely to 64-bit computing!</a:t>
            </a:r>
          </a:p>
          <a:p>
            <a:pPr lvl="1"/>
            <a:r>
              <a:rPr lang="en-US" dirty="0" smtClean="0"/>
              <a:t>Decommission oldest 32-bit nodes by this fiscal year end: 30 September 2010</a:t>
            </a:r>
          </a:p>
          <a:p>
            <a:pPr lvl="1"/>
            <a:r>
              <a:rPr lang="en-US" dirty="0" smtClean="0"/>
              <a:t>Decommission ALL 32-bit nodes by end of calendar year</a:t>
            </a:r>
          </a:p>
          <a:p>
            <a:pPr lvl="1"/>
            <a:r>
              <a:rPr lang="en-US" dirty="0" smtClean="0"/>
              <a:t>Run 64-bit native or 32-bit emulation modes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ctr"/>
            <a:r>
              <a:rPr lang="en-US" dirty="0" smtClean="0"/>
              <a:t>Scientific Computing – Mass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IBM TS3500 Tape Library</a:t>
            </a:r>
          </a:p>
          <a:p>
            <a:pPr lvl="1"/>
            <a:r>
              <a:rPr lang="en-US" dirty="0" smtClean="0"/>
              <a:t>8 LTO-4 tape drives; 800GB uncompressed</a:t>
            </a:r>
          </a:p>
          <a:p>
            <a:pPr lvl="1"/>
            <a:r>
              <a:rPr lang="en-US" dirty="0" smtClean="0"/>
              <a:t>4 LTO-5 tape drives; 1500GB uncompressed</a:t>
            </a:r>
          </a:p>
          <a:p>
            <a:pPr lvl="1"/>
            <a:r>
              <a:rPr lang="en-US" dirty="0" smtClean="0"/>
              <a:t>5500 media slots</a:t>
            </a:r>
          </a:p>
          <a:p>
            <a:pPr lvl="1"/>
            <a:r>
              <a:rPr lang="en-US" dirty="0" smtClean="0"/>
              <a:t>Over 4PB stored currently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Still plan to eject oldest unused media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All MSS data still available on tape, through copies to current media at each major technology leap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ctr"/>
            <a:r>
              <a:rPr lang="en-US" dirty="0" smtClean="0"/>
              <a:t>NP analysis planning and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3340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Physics Division offline analysis is advancing input to scientific computing requirements (contact Graham </a:t>
            </a:r>
            <a:r>
              <a:rPr lang="en-US" sz="2000" b="1" dirty="0" err="1" smtClean="0"/>
              <a:t>Heyes</a:t>
            </a:r>
            <a:r>
              <a:rPr lang="en-US" sz="2000" b="1" dirty="0" smtClean="0"/>
              <a:t>):</a:t>
            </a:r>
          </a:p>
          <a:p>
            <a:pPr marL="782638" lvl="1"/>
            <a:r>
              <a:rPr lang="en-US" sz="2000" dirty="0" smtClean="0"/>
              <a:t>Gathering requirements estimates from workgroups including comparisons with historical trends and analysis benchmarks</a:t>
            </a:r>
          </a:p>
          <a:p>
            <a:pPr lvl="1"/>
            <a:r>
              <a:rPr lang="en-US" sz="2000" dirty="0" smtClean="0"/>
              <a:t>Enhancing communication</a:t>
            </a:r>
          </a:p>
          <a:p>
            <a:pPr lvl="2"/>
            <a:r>
              <a:rPr lang="en-US" sz="1800" dirty="0" smtClean="0"/>
              <a:t>Regular meetings of offline coordinators at JLab plus workshops, e.g. CLAS 12</a:t>
            </a:r>
          </a:p>
          <a:p>
            <a:pPr lvl="2"/>
            <a:r>
              <a:rPr lang="en-US" sz="1800" dirty="0" smtClean="0"/>
              <a:t>Monitoring of PAC submissions and soon to run experiments</a:t>
            </a:r>
          </a:p>
          <a:p>
            <a:pPr lvl="2"/>
            <a:r>
              <a:rPr lang="en-US" sz="1800" dirty="0" smtClean="0"/>
              <a:t>New web presence at data.jlab.org for cross-hall efforts</a:t>
            </a:r>
          </a:p>
          <a:p>
            <a:pPr lvl="1"/>
            <a:r>
              <a:rPr lang="en-US" sz="2000" dirty="0" smtClean="0"/>
              <a:t>Plans are under development to assure the long-term viability of the data.</a:t>
            </a:r>
          </a:p>
          <a:p>
            <a:pPr lvl="1"/>
            <a:r>
              <a:rPr lang="en-US" sz="2000" dirty="0" smtClean="0"/>
              <a:t>The current computing plan will lead the Lab into the 12 </a:t>
            </a:r>
            <a:r>
              <a:rPr lang="en-US" sz="2000" dirty="0" err="1" smtClean="0"/>
              <a:t>GeV</a:t>
            </a:r>
            <a:r>
              <a:rPr lang="en-US" sz="2000" dirty="0" smtClean="0"/>
              <a:t> era with computing resources capable of supporting the simulation, calibration, reconstruction and analysis needs in the 12 </a:t>
            </a:r>
            <a:r>
              <a:rPr lang="en-US" sz="2000" dirty="0" err="1" smtClean="0"/>
              <a:t>GeV</a:t>
            </a:r>
            <a:r>
              <a:rPr lang="en-US" sz="2000" dirty="0" smtClean="0"/>
              <a:t> era.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59"/>
          <p:cNvSpPr>
            <a:spLocks noChangeShapeType="1"/>
          </p:cNvSpPr>
          <p:nvPr/>
        </p:nvSpPr>
        <p:spPr bwMode="auto">
          <a:xfrm flipV="1">
            <a:off x="6646863" y="1752600"/>
            <a:ext cx="1125537" cy="982663"/>
          </a:xfrm>
          <a:prstGeom prst="line">
            <a:avLst/>
          </a:prstGeom>
          <a:noFill/>
          <a:ln w="19050">
            <a:solidFill>
              <a:srgbClr val="FF9900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1604963" y="655638"/>
            <a:ext cx="2187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/>
            <a:endParaRPr lang="en-US" sz="1800">
              <a:latin typeface="Arial" pitchFamily="-110" charset="0"/>
            </a:endParaRPr>
          </a:p>
        </p:txBody>
      </p:sp>
      <p:sp>
        <p:nvSpPr>
          <p:cNvPr id="30724" name="Text Box 14"/>
          <p:cNvSpPr txBox="1">
            <a:spLocks noChangeArrowheads="1"/>
          </p:cNvSpPr>
          <p:nvPr/>
        </p:nvSpPr>
        <p:spPr bwMode="auto">
          <a:xfrm>
            <a:off x="163513" y="152400"/>
            <a:ext cx="8839200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algn="ctr" defTabSz="457200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Comic Sans MS" pitchFamily="-110" charset="0"/>
              </a:rPr>
              <a:t>Science per Dollar for (some) LQCD Capacity Applications</a:t>
            </a:r>
          </a:p>
        </p:txBody>
      </p:sp>
      <p:sp>
        <p:nvSpPr>
          <p:cNvPr id="30725" name="WordArt 29"/>
          <p:cNvSpPr>
            <a:spLocks noChangeArrowheads="1" noChangeShapeType="1" noTextEdit="1"/>
          </p:cNvSpPr>
          <p:nvPr/>
        </p:nvSpPr>
        <p:spPr bwMode="auto">
          <a:xfrm rot="407902">
            <a:off x="1862138" y="1363663"/>
            <a:ext cx="2481262" cy="5349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kern="1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Optimized LQCD Clusters</a:t>
            </a:r>
          </a:p>
        </p:txBody>
      </p:sp>
      <p:sp>
        <p:nvSpPr>
          <p:cNvPr id="30726" name="Line 2"/>
          <p:cNvSpPr>
            <a:spLocks noChangeShapeType="1"/>
          </p:cNvSpPr>
          <p:nvPr/>
        </p:nvSpPr>
        <p:spPr bwMode="auto">
          <a:xfrm flipV="1">
            <a:off x="2351088" y="1303338"/>
            <a:ext cx="5726112" cy="4640262"/>
          </a:xfrm>
          <a:prstGeom prst="line">
            <a:avLst/>
          </a:prstGeom>
          <a:noFill/>
          <a:ln w="57150">
            <a:solidFill>
              <a:srgbClr val="CC99FF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7" name="Text Box 3"/>
          <p:cNvSpPr txBox="1">
            <a:spLocks noChangeArrowheads="1"/>
          </p:cNvSpPr>
          <p:nvPr/>
        </p:nvSpPr>
        <p:spPr bwMode="auto">
          <a:xfrm>
            <a:off x="1406525" y="6180138"/>
            <a:ext cx="639763" cy="2206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</a:bodyPr>
          <a:lstStyle/>
          <a:p>
            <a:pPr defTabSz="457200" eaLnBrk="1" hangingPunct="1"/>
            <a:r>
              <a:rPr lang="en-US" sz="1400" i="1">
                <a:solidFill>
                  <a:srgbClr val="0000FF"/>
                </a:solidFill>
                <a:latin typeface="Arial" pitchFamily="-110" charset="0"/>
              </a:rPr>
              <a:t>1990</a:t>
            </a:r>
          </a:p>
          <a:p>
            <a:pPr defTabSz="457200" eaLnBrk="1" hangingPunct="1"/>
            <a:endParaRPr lang="en-US" sz="1400" i="1">
              <a:solidFill>
                <a:srgbClr val="0000FF"/>
              </a:solidFill>
              <a:latin typeface="Arial" pitchFamily="-110" charset="0"/>
            </a:endParaRPr>
          </a:p>
          <a:p>
            <a:pPr defTabSz="457200" eaLnBrk="1" hangingPunct="1"/>
            <a:endParaRPr lang="en-US" sz="1800">
              <a:latin typeface="Arial" pitchFamily="-110" charset="0"/>
            </a:endParaRPr>
          </a:p>
        </p:txBody>
      </p:sp>
      <p:sp>
        <p:nvSpPr>
          <p:cNvPr id="30728" name="Text Box 4"/>
          <p:cNvSpPr txBox="1">
            <a:spLocks noChangeArrowheads="1"/>
          </p:cNvSpPr>
          <p:nvPr/>
        </p:nvSpPr>
        <p:spPr bwMode="auto">
          <a:xfrm>
            <a:off x="4149725" y="6180138"/>
            <a:ext cx="639763" cy="2206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</a:bodyPr>
          <a:lstStyle/>
          <a:p>
            <a:pPr defTabSz="457200" eaLnBrk="1" hangingPunct="1"/>
            <a:r>
              <a:rPr lang="en-US" sz="1400" i="1">
                <a:solidFill>
                  <a:srgbClr val="0000FF"/>
                </a:solidFill>
                <a:latin typeface="Arial" pitchFamily="-110" charset="0"/>
              </a:rPr>
              <a:t>2000</a:t>
            </a:r>
          </a:p>
          <a:p>
            <a:pPr defTabSz="457200" eaLnBrk="1" hangingPunct="1"/>
            <a:endParaRPr lang="en-US" sz="1400" i="1">
              <a:solidFill>
                <a:srgbClr val="0000FF"/>
              </a:solidFill>
              <a:latin typeface="Arial" pitchFamily="-110" charset="0"/>
            </a:endParaRPr>
          </a:p>
          <a:p>
            <a:pPr defTabSz="457200" eaLnBrk="1" hangingPunct="1"/>
            <a:endParaRPr lang="en-US" sz="1800">
              <a:latin typeface="Arial" pitchFamily="-110" charset="0"/>
            </a:endParaRPr>
          </a:p>
        </p:txBody>
      </p:sp>
      <p:sp>
        <p:nvSpPr>
          <p:cNvPr id="30729" name="Text Box 5"/>
          <p:cNvSpPr txBox="1">
            <a:spLocks noChangeArrowheads="1"/>
          </p:cNvSpPr>
          <p:nvPr/>
        </p:nvSpPr>
        <p:spPr bwMode="auto">
          <a:xfrm>
            <a:off x="6923088" y="6180138"/>
            <a:ext cx="639762" cy="2206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</a:bodyPr>
          <a:lstStyle/>
          <a:p>
            <a:pPr defTabSz="457200" eaLnBrk="1" hangingPunct="1"/>
            <a:r>
              <a:rPr lang="en-US" sz="1400" i="1">
                <a:solidFill>
                  <a:srgbClr val="0000FF"/>
                </a:solidFill>
                <a:latin typeface="Arial" pitchFamily="-110" charset="0"/>
              </a:rPr>
              <a:t>2010</a:t>
            </a:r>
          </a:p>
          <a:p>
            <a:pPr defTabSz="457200" eaLnBrk="1" hangingPunct="1"/>
            <a:endParaRPr lang="en-US" sz="1400" i="1">
              <a:solidFill>
                <a:srgbClr val="0000FF"/>
              </a:solidFill>
              <a:latin typeface="Arial" pitchFamily="-110" charset="0"/>
            </a:endParaRPr>
          </a:p>
          <a:p>
            <a:pPr defTabSz="457200" eaLnBrk="1" hangingPunct="1"/>
            <a:endParaRPr lang="en-US" sz="1400" i="1">
              <a:solidFill>
                <a:srgbClr val="0000FF"/>
              </a:solidFill>
              <a:latin typeface="Arial" pitchFamily="-110" charset="0"/>
            </a:endParaRPr>
          </a:p>
          <a:p>
            <a:pPr defTabSz="457200" eaLnBrk="1" hangingPunct="1"/>
            <a:endParaRPr lang="en-US" sz="1800">
              <a:latin typeface="Arial" pitchFamily="-110" charset="0"/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304800" y="1751013"/>
            <a:ext cx="1450975" cy="4429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</a:bodyPr>
          <a:lstStyle/>
          <a:p>
            <a:pPr defTabSz="457200" eaLnBrk="1" hangingPunct="1"/>
            <a:r>
              <a:rPr lang="en-US" sz="1800" b="1" i="1">
                <a:solidFill>
                  <a:srgbClr val="0000FF"/>
                </a:solidFill>
                <a:latin typeface="Arial" pitchFamily="-110" charset="0"/>
              </a:rPr>
              <a:t>Mflops / $</a:t>
            </a:r>
            <a:endParaRPr lang="en-US" sz="2000">
              <a:latin typeface="Arial" pitchFamily="-110" charset="0"/>
            </a:endParaRPr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820738" y="2135188"/>
            <a:ext cx="601662" cy="4714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</a:bodyPr>
          <a:lstStyle/>
          <a:p>
            <a:pPr algn="r" defTabSz="457200" eaLnBrk="1" hangingPunct="1"/>
            <a:r>
              <a:rPr lang="en-US" sz="1800" i="1">
                <a:solidFill>
                  <a:srgbClr val="0000FF"/>
                </a:solidFill>
                <a:latin typeface="Arial" pitchFamily="-110" charset="0"/>
              </a:rPr>
              <a:t>10</a:t>
            </a:r>
            <a:r>
              <a:rPr lang="en-US" sz="1800" i="1" baseline="30000">
                <a:solidFill>
                  <a:srgbClr val="0000FF"/>
                </a:solidFill>
                <a:latin typeface="Arial" pitchFamily="-110" charset="0"/>
              </a:rPr>
              <a:t>1</a:t>
            </a:r>
          </a:p>
          <a:p>
            <a:pPr defTabSz="457200" eaLnBrk="1" hangingPunct="1"/>
            <a:endParaRPr lang="en-US">
              <a:latin typeface="Arial" pitchFamily="-110" charset="0"/>
            </a:endParaRP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823913" y="4111625"/>
            <a:ext cx="627062" cy="414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</a:bodyPr>
          <a:lstStyle/>
          <a:p>
            <a:pPr algn="r" defTabSz="457200" eaLnBrk="1" hangingPunct="1"/>
            <a:r>
              <a:rPr lang="en-US" sz="1800" i="1">
                <a:solidFill>
                  <a:srgbClr val="0000FF"/>
                </a:solidFill>
                <a:latin typeface="Arial" pitchFamily="-110" charset="0"/>
              </a:rPr>
              <a:t>10</a:t>
            </a:r>
            <a:r>
              <a:rPr lang="en-US" sz="1800" i="1" baseline="30000">
                <a:solidFill>
                  <a:srgbClr val="0000FF"/>
                </a:solidFill>
                <a:latin typeface="Arial" pitchFamily="-110" charset="0"/>
              </a:rPr>
              <a:t>-1</a:t>
            </a:r>
            <a:endParaRPr lang="en-US" sz="1800" i="1">
              <a:solidFill>
                <a:srgbClr val="0000FF"/>
              </a:solidFill>
              <a:latin typeface="Arial" pitchFamily="-110" charset="0"/>
            </a:endParaRPr>
          </a:p>
          <a:p>
            <a:pPr defTabSz="457200" eaLnBrk="1" hangingPunct="1"/>
            <a:endParaRPr lang="en-US">
              <a:latin typeface="Arial" pitchFamily="-110" charset="0"/>
            </a:endParaRPr>
          </a:p>
        </p:txBody>
      </p:sp>
      <p:sp>
        <p:nvSpPr>
          <p:cNvPr id="30733" name="Text Box 11"/>
          <p:cNvSpPr txBox="1">
            <a:spLocks noChangeArrowheads="1"/>
          </p:cNvSpPr>
          <p:nvPr/>
        </p:nvSpPr>
        <p:spPr bwMode="auto">
          <a:xfrm>
            <a:off x="763588" y="3103563"/>
            <a:ext cx="617537" cy="4429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</a:bodyPr>
          <a:lstStyle/>
          <a:p>
            <a:pPr algn="r" defTabSz="457200" eaLnBrk="1" hangingPunct="1"/>
            <a:r>
              <a:rPr lang="en-US" sz="1800" i="1">
                <a:solidFill>
                  <a:srgbClr val="0000FF"/>
                </a:solidFill>
                <a:latin typeface="Arial" pitchFamily="-110" charset="0"/>
              </a:rPr>
              <a:t>10</a:t>
            </a:r>
            <a:r>
              <a:rPr lang="en-US" sz="1800" i="1" baseline="30000">
                <a:solidFill>
                  <a:srgbClr val="0000FF"/>
                </a:solidFill>
                <a:latin typeface="Arial" pitchFamily="-110" charset="0"/>
              </a:rPr>
              <a:t>0</a:t>
            </a:r>
          </a:p>
          <a:p>
            <a:pPr defTabSz="457200" eaLnBrk="1" hangingPunct="1"/>
            <a:endParaRPr lang="en-US">
              <a:latin typeface="Arial" pitchFamily="-110" charset="0"/>
            </a:endParaRPr>
          </a:p>
        </p:txBody>
      </p:sp>
      <p:sp>
        <p:nvSpPr>
          <p:cNvPr id="30734" name="WordArt 12"/>
          <p:cNvSpPr>
            <a:spLocks noChangeArrowheads="1" noChangeShapeType="1" noTextEdit="1"/>
          </p:cNvSpPr>
          <p:nvPr/>
        </p:nvSpPr>
        <p:spPr bwMode="auto">
          <a:xfrm rot="-1892634">
            <a:off x="2057400" y="5078413"/>
            <a:ext cx="1697038" cy="3603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66FF"/>
                </a:solidFill>
                <a:latin typeface="Times New Roman"/>
                <a:ea typeface="Times New Roman"/>
                <a:cs typeface="Times New Roman"/>
              </a:rPr>
              <a:t>Cluster Performance</a:t>
            </a:r>
          </a:p>
        </p:txBody>
      </p:sp>
      <p:sp>
        <p:nvSpPr>
          <p:cNvPr id="30735" name="Text Box 13"/>
          <p:cNvSpPr txBox="1">
            <a:spLocks noChangeArrowheads="1"/>
          </p:cNvSpPr>
          <p:nvPr/>
        </p:nvSpPr>
        <p:spPr bwMode="auto">
          <a:xfrm>
            <a:off x="2351088" y="4097338"/>
            <a:ext cx="12969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1500" b="1">
                <a:solidFill>
                  <a:schemeClr val="hlink"/>
                </a:solidFill>
                <a:latin typeface="Arial" pitchFamily="-110" charset="0"/>
              </a:rPr>
              <a:t>QCDSP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1743075" y="6118225"/>
            <a:ext cx="5486400" cy="104775"/>
            <a:chOff x="1819275" y="5991225"/>
            <a:chExt cx="5486400" cy="192088"/>
          </a:xfrm>
        </p:grpSpPr>
        <p:sp>
          <p:nvSpPr>
            <p:cNvPr id="30788" name="Line 15"/>
            <p:cNvSpPr>
              <a:spLocks noChangeShapeType="1"/>
            </p:cNvSpPr>
            <p:nvPr/>
          </p:nvSpPr>
          <p:spPr bwMode="auto">
            <a:xfrm>
              <a:off x="4562475" y="5991225"/>
              <a:ext cx="0" cy="18891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9" name="Line 16"/>
            <p:cNvSpPr>
              <a:spLocks noChangeShapeType="1"/>
            </p:cNvSpPr>
            <p:nvPr/>
          </p:nvSpPr>
          <p:spPr bwMode="auto">
            <a:xfrm>
              <a:off x="7305675" y="5991225"/>
              <a:ext cx="0" cy="18891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0" name="Line 17"/>
            <p:cNvSpPr>
              <a:spLocks noChangeShapeType="1"/>
            </p:cNvSpPr>
            <p:nvPr/>
          </p:nvSpPr>
          <p:spPr bwMode="auto">
            <a:xfrm>
              <a:off x="1819275" y="5991225"/>
              <a:ext cx="0" cy="18891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1" name="Line 18"/>
            <p:cNvSpPr>
              <a:spLocks noChangeShapeType="1"/>
            </p:cNvSpPr>
            <p:nvPr/>
          </p:nvSpPr>
          <p:spPr bwMode="auto">
            <a:xfrm>
              <a:off x="5932488" y="5991225"/>
              <a:ext cx="0" cy="18891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2" name="Line 19"/>
            <p:cNvSpPr>
              <a:spLocks noChangeShapeType="1"/>
            </p:cNvSpPr>
            <p:nvPr/>
          </p:nvSpPr>
          <p:spPr bwMode="auto">
            <a:xfrm>
              <a:off x="3189288" y="5992813"/>
              <a:ext cx="0" cy="1905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737" name="Text Box 20"/>
          <p:cNvSpPr txBox="1">
            <a:spLocks noChangeArrowheads="1"/>
          </p:cNvSpPr>
          <p:nvPr/>
        </p:nvSpPr>
        <p:spPr bwMode="auto">
          <a:xfrm>
            <a:off x="1724025" y="1752600"/>
            <a:ext cx="31527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1600">
                <a:latin typeface="Arial" pitchFamily="-110" charset="0"/>
              </a:rPr>
              <a:t>A 300 node cluster, optimized to a limited number of science problems, yields a very cost effective platform. GPUs beat that by a factor of ten!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760413" y="5102225"/>
            <a:ext cx="64135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</a:bodyPr>
          <a:lstStyle/>
          <a:p>
            <a:pPr algn="r" defTabSz="457200" eaLnBrk="1" hangingPunct="1"/>
            <a:r>
              <a:rPr lang="en-US" sz="1800" i="1">
                <a:solidFill>
                  <a:srgbClr val="0000FF"/>
                </a:solidFill>
                <a:latin typeface="Arial" pitchFamily="-110" charset="0"/>
              </a:rPr>
              <a:t>10</a:t>
            </a:r>
            <a:r>
              <a:rPr lang="en-US" sz="1800" i="1" baseline="30000">
                <a:solidFill>
                  <a:srgbClr val="0000FF"/>
                </a:solidFill>
                <a:latin typeface="Arial" pitchFamily="-110" charset="0"/>
              </a:rPr>
              <a:t>-2</a:t>
            </a:r>
            <a:endParaRPr lang="en-US" sz="1800" i="1">
              <a:solidFill>
                <a:srgbClr val="0000FF"/>
              </a:solidFill>
              <a:latin typeface="Arial" pitchFamily="-110" charset="0"/>
            </a:endParaRPr>
          </a:p>
          <a:p>
            <a:pPr defTabSz="457200" eaLnBrk="1" hangingPunct="1"/>
            <a:endParaRPr lang="en-US">
              <a:latin typeface="Arial" pitchFamily="-110" charset="0"/>
            </a:endParaRPr>
          </a:p>
        </p:txBody>
      </p:sp>
      <p:sp>
        <p:nvSpPr>
          <p:cNvPr id="30739" name="Line 22"/>
          <p:cNvSpPr>
            <a:spLocks noChangeShapeType="1"/>
          </p:cNvSpPr>
          <p:nvPr/>
        </p:nvSpPr>
        <p:spPr bwMode="auto">
          <a:xfrm flipV="1">
            <a:off x="3419475" y="2217738"/>
            <a:ext cx="4505325" cy="35861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0" name="Text Box 23"/>
          <p:cNvSpPr txBox="1">
            <a:spLocks noChangeArrowheads="1"/>
          </p:cNvSpPr>
          <p:nvPr/>
        </p:nvSpPr>
        <p:spPr bwMode="auto">
          <a:xfrm>
            <a:off x="5932488" y="4097338"/>
            <a:ext cx="22875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1400">
                <a:latin typeface="Arial" pitchFamily="-110" charset="0"/>
              </a:rPr>
              <a:t>Vector Supercomputers, including the Japanese Earth Simulator</a:t>
            </a:r>
          </a:p>
        </p:txBody>
      </p:sp>
      <p:sp>
        <p:nvSpPr>
          <p:cNvPr id="30741" name="Line 24"/>
          <p:cNvSpPr>
            <a:spLocks noChangeShapeType="1"/>
          </p:cNvSpPr>
          <p:nvPr/>
        </p:nvSpPr>
        <p:spPr bwMode="auto">
          <a:xfrm>
            <a:off x="1406525" y="5246688"/>
            <a:ext cx="1714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2" name="Line 25"/>
          <p:cNvSpPr>
            <a:spLocks noChangeShapeType="1"/>
          </p:cNvSpPr>
          <p:nvPr/>
        </p:nvSpPr>
        <p:spPr bwMode="auto">
          <a:xfrm>
            <a:off x="1419225" y="4251325"/>
            <a:ext cx="1714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3" name="Line 26"/>
          <p:cNvSpPr>
            <a:spLocks noChangeShapeType="1"/>
          </p:cNvSpPr>
          <p:nvPr/>
        </p:nvSpPr>
        <p:spPr bwMode="auto">
          <a:xfrm>
            <a:off x="1419225" y="3263900"/>
            <a:ext cx="1714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4" name="Line 27"/>
          <p:cNvSpPr>
            <a:spLocks noChangeShapeType="1"/>
          </p:cNvSpPr>
          <p:nvPr/>
        </p:nvSpPr>
        <p:spPr bwMode="auto">
          <a:xfrm>
            <a:off x="1419225" y="2276475"/>
            <a:ext cx="1714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0" name="AutoShape 28"/>
          <p:cNvSpPr>
            <a:spLocks noChangeArrowheads="1"/>
          </p:cNvSpPr>
          <p:nvPr/>
        </p:nvSpPr>
        <p:spPr bwMode="auto">
          <a:xfrm>
            <a:off x="5029200" y="3638550"/>
            <a:ext cx="125413" cy="109538"/>
          </a:xfrm>
          <a:prstGeom prst="star5">
            <a:avLst/>
          </a:prstGeom>
          <a:solidFill>
            <a:srgbClr val="169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" pitchFamily="-111" charset="0"/>
            </a:endParaRPr>
          </a:p>
        </p:txBody>
      </p:sp>
      <p:sp>
        <p:nvSpPr>
          <p:cNvPr id="30746" name="Text Box 30"/>
          <p:cNvSpPr txBox="1">
            <a:spLocks noChangeArrowheads="1"/>
          </p:cNvSpPr>
          <p:nvPr/>
        </p:nvSpPr>
        <p:spPr bwMode="auto">
          <a:xfrm>
            <a:off x="3048000" y="3673475"/>
            <a:ext cx="1590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1400" b="1" i="1">
                <a:solidFill>
                  <a:srgbClr val="169BF6"/>
                </a:solidFill>
                <a:latin typeface="Arial" pitchFamily="-110" charset="0"/>
              </a:rPr>
              <a:t>USQCD Clusters</a:t>
            </a:r>
          </a:p>
        </p:txBody>
      </p:sp>
      <p:sp>
        <p:nvSpPr>
          <p:cNvPr id="30747" name="Line 31"/>
          <p:cNvSpPr>
            <a:spLocks noChangeShapeType="1"/>
          </p:cNvSpPr>
          <p:nvPr/>
        </p:nvSpPr>
        <p:spPr bwMode="auto">
          <a:xfrm flipV="1">
            <a:off x="4568825" y="3721100"/>
            <a:ext cx="382588" cy="69850"/>
          </a:xfrm>
          <a:prstGeom prst="line">
            <a:avLst/>
          </a:prstGeom>
          <a:noFill/>
          <a:ln w="9525">
            <a:solidFill>
              <a:srgbClr val="169BF6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4" name="AutoShape 32"/>
          <p:cNvSpPr>
            <a:spLocks noChangeArrowheads="1"/>
          </p:cNvSpPr>
          <p:nvPr/>
        </p:nvSpPr>
        <p:spPr bwMode="auto">
          <a:xfrm>
            <a:off x="5699125" y="3051175"/>
            <a:ext cx="254000" cy="225425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endParaRPr lang="en-US">
              <a:latin typeface="Times New Roman" pitchFamily="-111" charset="0"/>
            </a:endParaRPr>
          </a:p>
        </p:txBody>
      </p:sp>
      <p:sp>
        <p:nvSpPr>
          <p:cNvPr id="30749" name="Line 33"/>
          <p:cNvSpPr>
            <a:spLocks noChangeShapeType="1"/>
          </p:cNvSpPr>
          <p:nvPr/>
        </p:nvSpPr>
        <p:spPr bwMode="auto">
          <a:xfrm flipH="1" flipV="1">
            <a:off x="5553075" y="4097338"/>
            <a:ext cx="379413" cy="21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6" name="AutoShape 34"/>
          <p:cNvSpPr>
            <a:spLocks noChangeArrowheads="1"/>
          </p:cNvSpPr>
          <p:nvPr/>
        </p:nvSpPr>
        <p:spPr bwMode="auto">
          <a:xfrm>
            <a:off x="3444875" y="4103688"/>
            <a:ext cx="254000" cy="227012"/>
          </a:xfrm>
          <a:prstGeom prst="star5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" pitchFamily="-111" charset="0"/>
            </a:endParaRPr>
          </a:p>
        </p:txBody>
      </p:sp>
      <p:sp>
        <p:nvSpPr>
          <p:cNvPr id="33827" name="AutoShape 35"/>
          <p:cNvSpPr>
            <a:spLocks noChangeArrowheads="1"/>
          </p:cNvSpPr>
          <p:nvPr/>
        </p:nvSpPr>
        <p:spPr bwMode="auto">
          <a:xfrm>
            <a:off x="3757613" y="4111625"/>
            <a:ext cx="252412" cy="222250"/>
          </a:xfrm>
          <a:prstGeom prst="star5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" pitchFamily="-111" charset="0"/>
            </a:endParaRPr>
          </a:p>
        </p:txBody>
      </p:sp>
      <p:sp>
        <p:nvSpPr>
          <p:cNvPr id="30752" name="Text Box 36"/>
          <p:cNvSpPr txBox="1">
            <a:spLocks noChangeArrowheads="1"/>
          </p:cNvSpPr>
          <p:nvPr/>
        </p:nvSpPr>
        <p:spPr bwMode="auto">
          <a:xfrm>
            <a:off x="4473575" y="2862263"/>
            <a:ext cx="9223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1300" b="1">
                <a:solidFill>
                  <a:srgbClr val="98D0D4"/>
                </a:solidFill>
                <a:latin typeface="Arial" pitchFamily="-110" charset="0"/>
              </a:rPr>
              <a:t>QCDOC</a:t>
            </a:r>
          </a:p>
        </p:txBody>
      </p:sp>
      <p:sp>
        <p:nvSpPr>
          <p:cNvPr id="30753" name="Line 37"/>
          <p:cNvSpPr>
            <a:spLocks noChangeShapeType="1"/>
          </p:cNvSpPr>
          <p:nvPr/>
        </p:nvSpPr>
        <p:spPr bwMode="auto">
          <a:xfrm>
            <a:off x="5199063" y="3008313"/>
            <a:ext cx="474662" cy="9683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0" name="AutoShape 38"/>
          <p:cNvSpPr>
            <a:spLocks noChangeArrowheads="1"/>
          </p:cNvSpPr>
          <p:nvPr/>
        </p:nvSpPr>
        <p:spPr bwMode="auto">
          <a:xfrm>
            <a:off x="5257800" y="3436938"/>
            <a:ext cx="150813" cy="185737"/>
          </a:xfrm>
          <a:prstGeom prst="star5">
            <a:avLst/>
          </a:prstGeom>
          <a:solidFill>
            <a:srgbClr val="169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" pitchFamily="-111" charset="0"/>
            </a:endParaRPr>
          </a:p>
        </p:txBody>
      </p:sp>
      <p:sp>
        <p:nvSpPr>
          <p:cNvPr id="33831" name="AutoShape 39"/>
          <p:cNvSpPr>
            <a:spLocks noChangeArrowheads="1"/>
          </p:cNvSpPr>
          <p:nvPr/>
        </p:nvSpPr>
        <p:spPr bwMode="auto">
          <a:xfrm>
            <a:off x="5541963" y="3127375"/>
            <a:ext cx="215900" cy="174625"/>
          </a:xfrm>
          <a:prstGeom prst="star5">
            <a:avLst/>
          </a:prstGeom>
          <a:solidFill>
            <a:srgbClr val="169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endParaRPr lang="en-US">
              <a:solidFill>
                <a:schemeClr val="accent2"/>
              </a:solidFill>
              <a:latin typeface="Times New Roman" pitchFamily="-111" charset="0"/>
            </a:endParaRPr>
          </a:p>
        </p:txBody>
      </p:sp>
      <p:sp>
        <p:nvSpPr>
          <p:cNvPr id="30756" name="Text Box 40"/>
          <p:cNvSpPr txBox="1">
            <a:spLocks noChangeArrowheads="1"/>
          </p:cNvSpPr>
          <p:nvPr/>
        </p:nvSpPr>
        <p:spPr bwMode="auto">
          <a:xfrm>
            <a:off x="4941888" y="3743325"/>
            <a:ext cx="6873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1400" b="1">
                <a:solidFill>
                  <a:srgbClr val="6699FF"/>
                </a:solidFill>
                <a:latin typeface="Arial" pitchFamily="-110" charset="0"/>
              </a:rPr>
              <a:t>2002</a:t>
            </a:r>
          </a:p>
        </p:txBody>
      </p:sp>
      <p:sp>
        <p:nvSpPr>
          <p:cNvPr id="30757" name="Text Box 41"/>
          <p:cNvSpPr txBox="1">
            <a:spLocks noChangeArrowheads="1"/>
          </p:cNvSpPr>
          <p:nvPr/>
        </p:nvSpPr>
        <p:spPr bwMode="auto">
          <a:xfrm>
            <a:off x="5248275" y="3557588"/>
            <a:ext cx="68421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1400" b="1">
                <a:solidFill>
                  <a:srgbClr val="6699FF"/>
                </a:solidFill>
                <a:latin typeface="Arial" pitchFamily="-110" charset="0"/>
              </a:rPr>
              <a:t>2003</a:t>
            </a:r>
          </a:p>
        </p:txBody>
      </p:sp>
      <p:sp>
        <p:nvSpPr>
          <p:cNvPr id="30758" name="Text Box 42"/>
          <p:cNvSpPr txBox="1">
            <a:spLocks noChangeArrowheads="1"/>
          </p:cNvSpPr>
          <p:nvPr/>
        </p:nvSpPr>
        <p:spPr bwMode="auto">
          <a:xfrm>
            <a:off x="5395913" y="3321050"/>
            <a:ext cx="83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1400" b="1">
                <a:solidFill>
                  <a:srgbClr val="6699FF"/>
                </a:solidFill>
                <a:latin typeface="Arial" pitchFamily="-110" charset="0"/>
              </a:rPr>
              <a:t>2004</a:t>
            </a:r>
          </a:p>
        </p:txBody>
      </p:sp>
      <p:sp>
        <p:nvSpPr>
          <p:cNvPr id="30759" name="Line 43"/>
          <p:cNvSpPr>
            <a:spLocks noChangeShapeType="1"/>
          </p:cNvSpPr>
          <p:nvPr/>
        </p:nvSpPr>
        <p:spPr bwMode="auto">
          <a:xfrm>
            <a:off x="3189288" y="4238625"/>
            <a:ext cx="230187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6" name="AutoShape 44"/>
          <p:cNvSpPr>
            <a:spLocks noChangeArrowheads="1"/>
          </p:cNvSpPr>
          <p:nvPr/>
        </p:nvSpPr>
        <p:spPr bwMode="auto">
          <a:xfrm>
            <a:off x="5959475" y="2779713"/>
            <a:ext cx="252413" cy="225425"/>
          </a:xfrm>
          <a:prstGeom prst="star5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endParaRPr lang="en-US">
              <a:latin typeface="Times New Roman" pitchFamily="-111" charset="0"/>
            </a:endParaRPr>
          </a:p>
        </p:txBody>
      </p:sp>
      <p:sp>
        <p:nvSpPr>
          <p:cNvPr id="30761" name="Text Box 45"/>
          <p:cNvSpPr txBox="1">
            <a:spLocks noChangeArrowheads="1"/>
          </p:cNvSpPr>
          <p:nvPr/>
        </p:nvSpPr>
        <p:spPr bwMode="auto">
          <a:xfrm>
            <a:off x="4495800" y="914400"/>
            <a:ext cx="2343150" cy="5397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00" b="1" i="1">
                <a:solidFill>
                  <a:srgbClr val="BE0000"/>
                </a:solidFill>
                <a:latin typeface="Arial" pitchFamily="-110" charset="0"/>
              </a:rPr>
              <a:t>GPUs </a:t>
            </a:r>
            <a:r>
              <a:rPr lang="en-US" sz="1600" i="1">
                <a:latin typeface="Arial" pitchFamily="-110" charset="0"/>
              </a:rPr>
              <a:t>are a highly cost effective technology</a:t>
            </a:r>
          </a:p>
        </p:txBody>
      </p:sp>
      <p:sp>
        <p:nvSpPr>
          <p:cNvPr id="33839" name="AutoShape 47"/>
          <p:cNvSpPr>
            <a:spLocks noChangeArrowheads="1"/>
          </p:cNvSpPr>
          <p:nvPr/>
        </p:nvSpPr>
        <p:spPr bwMode="auto">
          <a:xfrm>
            <a:off x="6419850" y="2400300"/>
            <a:ext cx="254000" cy="225425"/>
          </a:xfrm>
          <a:prstGeom prst="star5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endParaRPr lang="en-US" dirty="0">
              <a:solidFill>
                <a:srgbClr val="333399"/>
              </a:solidFill>
              <a:latin typeface="Times New Roman" pitchFamily="-111" charset="0"/>
            </a:endParaRPr>
          </a:p>
        </p:txBody>
      </p:sp>
      <p:sp>
        <p:nvSpPr>
          <p:cNvPr id="33841" name="AutoShape 49"/>
          <p:cNvSpPr>
            <a:spLocks noChangeArrowheads="1"/>
          </p:cNvSpPr>
          <p:nvPr/>
        </p:nvSpPr>
        <p:spPr bwMode="auto">
          <a:xfrm>
            <a:off x="4964113" y="4351338"/>
            <a:ext cx="265112" cy="211137"/>
          </a:xfrm>
          <a:prstGeom prst="star5">
            <a:avLst/>
          </a:prstGeom>
          <a:solidFill>
            <a:srgbClr val="A2001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" pitchFamily="-111" charset="0"/>
            </a:endParaRPr>
          </a:p>
        </p:txBody>
      </p:sp>
      <p:sp>
        <p:nvSpPr>
          <p:cNvPr id="30764" name="Text Box 50"/>
          <p:cNvSpPr txBox="1">
            <a:spLocks noChangeArrowheads="1"/>
          </p:cNvSpPr>
          <p:nvPr/>
        </p:nvSpPr>
        <p:spPr bwMode="auto">
          <a:xfrm>
            <a:off x="4670425" y="4935538"/>
            <a:ext cx="175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1400">
                <a:solidFill>
                  <a:srgbClr val="80000C"/>
                </a:solidFill>
                <a:latin typeface="Arial" pitchFamily="-110" charset="0"/>
              </a:rPr>
              <a:t>Japanese Earth Simulator</a:t>
            </a:r>
          </a:p>
        </p:txBody>
      </p:sp>
      <p:sp>
        <p:nvSpPr>
          <p:cNvPr id="30765" name="Line 51"/>
          <p:cNvSpPr>
            <a:spLocks noChangeShapeType="1"/>
          </p:cNvSpPr>
          <p:nvPr/>
        </p:nvSpPr>
        <p:spPr bwMode="auto">
          <a:xfrm flipV="1">
            <a:off x="5094288" y="4584700"/>
            <a:ext cx="0" cy="350838"/>
          </a:xfrm>
          <a:prstGeom prst="line">
            <a:avLst/>
          </a:prstGeom>
          <a:noFill/>
          <a:ln w="9525">
            <a:solidFill>
              <a:srgbClr val="80000C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6" name="Line 52"/>
          <p:cNvSpPr>
            <a:spLocks noChangeShapeType="1"/>
          </p:cNvSpPr>
          <p:nvPr/>
        </p:nvSpPr>
        <p:spPr bwMode="auto">
          <a:xfrm flipV="1">
            <a:off x="1600200" y="6096000"/>
            <a:ext cx="6858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7" name="Line 53"/>
          <p:cNvSpPr>
            <a:spLocks noChangeShapeType="1"/>
          </p:cNvSpPr>
          <p:nvPr/>
        </p:nvSpPr>
        <p:spPr bwMode="auto">
          <a:xfrm flipV="1">
            <a:off x="1600200" y="1066800"/>
            <a:ext cx="0" cy="5029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8" name="Text Box 54"/>
          <p:cNvSpPr txBox="1">
            <a:spLocks noChangeArrowheads="1"/>
          </p:cNvSpPr>
          <p:nvPr/>
        </p:nvSpPr>
        <p:spPr bwMode="auto">
          <a:xfrm>
            <a:off x="5334000" y="2405063"/>
            <a:ext cx="617538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1500">
                <a:solidFill>
                  <a:srgbClr val="3333CC"/>
                </a:solidFill>
                <a:latin typeface="Arial" pitchFamily="-110" charset="0"/>
              </a:rPr>
              <a:t>2006</a:t>
            </a:r>
          </a:p>
        </p:txBody>
      </p:sp>
      <p:sp>
        <p:nvSpPr>
          <p:cNvPr id="33847" name="AutoShape 55"/>
          <p:cNvSpPr>
            <a:spLocks noChangeArrowheads="1"/>
          </p:cNvSpPr>
          <p:nvPr/>
        </p:nvSpPr>
        <p:spPr bwMode="auto">
          <a:xfrm>
            <a:off x="5732463" y="3125788"/>
            <a:ext cx="265112" cy="212725"/>
          </a:xfrm>
          <a:prstGeom prst="star5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" pitchFamily="-111" charset="0"/>
            </a:endParaRPr>
          </a:p>
        </p:txBody>
      </p:sp>
      <p:sp>
        <p:nvSpPr>
          <p:cNvPr id="30770" name="Line 56"/>
          <p:cNvSpPr>
            <a:spLocks noChangeShapeType="1"/>
          </p:cNvSpPr>
          <p:nvPr/>
        </p:nvSpPr>
        <p:spPr bwMode="auto">
          <a:xfrm flipH="1" flipV="1">
            <a:off x="6018213" y="3373438"/>
            <a:ext cx="346075" cy="255587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1" name="Text Box 57"/>
          <p:cNvSpPr txBox="1">
            <a:spLocks noChangeArrowheads="1"/>
          </p:cNvSpPr>
          <p:nvPr/>
        </p:nvSpPr>
        <p:spPr bwMode="auto">
          <a:xfrm>
            <a:off x="6294438" y="3629025"/>
            <a:ext cx="15414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1500" b="1">
                <a:solidFill>
                  <a:srgbClr val="FF9900"/>
                </a:solidFill>
                <a:latin typeface="Arial" pitchFamily="-110" charset="0"/>
              </a:rPr>
              <a:t>BlueGene/L</a:t>
            </a:r>
            <a:endParaRPr lang="en-US" sz="1500">
              <a:solidFill>
                <a:srgbClr val="FF9900"/>
              </a:solidFill>
              <a:latin typeface="Arial" pitchFamily="-110" charset="0"/>
            </a:endParaRPr>
          </a:p>
        </p:txBody>
      </p:sp>
      <p:sp>
        <p:nvSpPr>
          <p:cNvPr id="33850" name="AutoShape 58"/>
          <p:cNvSpPr>
            <a:spLocks noChangeArrowheads="1"/>
          </p:cNvSpPr>
          <p:nvPr/>
        </p:nvSpPr>
        <p:spPr bwMode="auto">
          <a:xfrm>
            <a:off x="6032500" y="3117850"/>
            <a:ext cx="265113" cy="209550"/>
          </a:xfrm>
          <a:prstGeom prst="star5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" pitchFamily="-111" charset="0"/>
            </a:endParaRPr>
          </a:p>
        </p:txBody>
      </p:sp>
      <p:sp>
        <p:nvSpPr>
          <p:cNvPr id="30773" name="Line 59"/>
          <p:cNvSpPr>
            <a:spLocks noChangeShapeType="1"/>
          </p:cNvSpPr>
          <p:nvPr/>
        </p:nvSpPr>
        <p:spPr bwMode="auto">
          <a:xfrm flipV="1">
            <a:off x="6019800" y="2743200"/>
            <a:ext cx="609600" cy="457200"/>
          </a:xfrm>
          <a:prstGeom prst="line">
            <a:avLst/>
          </a:prstGeom>
          <a:noFill/>
          <a:ln w="19050">
            <a:solidFill>
              <a:srgbClr val="FF9900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4" name="Line 60"/>
          <p:cNvSpPr>
            <a:spLocks noChangeShapeType="1"/>
          </p:cNvSpPr>
          <p:nvPr/>
        </p:nvSpPr>
        <p:spPr bwMode="auto">
          <a:xfrm flipH="1" flipV="1">
            <a:off x="6224588" y="3373438"/>
            <a:ext cx="207962" cy="255587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5" name="Text Box 61"/>
          <p:cNvSpPr txBox="1">
            <a:spLocks noChangeArrowheads="1"/>
          </p:cNvSpPr>
          <p:nvPr/>
        </p:nvSpPr>
        <p:spPr bwMode="auto">
          <a:xfrm>
            <a:off x="5765800" y="2171700"/>
            <a:ext cx="622300" cy="323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1500">
                <a:solidFill>
                  <a:srgbClr val="3333CC"/>
                </a:solidFill>
                <a:latin typeface="Arial" pitchFamily="-110" charset="0"/>
              </a:rPr>
              <a:t>2007</a:t>
            </a:r>
          </a:p>
        </p:txBody>
      </p:sp>
      <p:sp>
        <p:nvSpPr>
          <p:cNvPr id="30776" name="Line 62"/>
          <p:cNvSpPr>
            <a:spLocks noChangeShapeType="1"/>
          </p:cNvSpPr>
          <p:nvPr/>
        </p:nvSpPr>
        <p:spPr bwMode="auto">
          <a:xfrm>
            <a:off x="5718175" y="2687638"/>
            <a:ext cx="228600" cy="13970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5" name="AutoShape 63"/>
          <p:cNvSpPr>
            <a:spLocks noChangeArrowheads="1"/>
          </p:cNvSpPr>
          <p:nvPr/>
        </p:nvSpPr>
        <p:spPr bwMode="auto">
          <a:xfrm>
            <a:off x="6519863" y="2616200"/>
            <a:ext cx="265112" cy="211138"/>
          </a:xfrm>
          <a:prstGeom prst="star5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" pitchFamily="-111" charset="0"/>
            </a:endParaRPr>
          </a:p>
        </p:txBody>
      </p:sp>
      <p:sp>
        <p:nvSpPr>
          <p:cNvPr id="30778" name="Text Box 64"/>
          <p:cNvSpPr txBox="1">
            <a:spLocks noChangeArrowheads="1"/>
          </p:cNvSpPr>
          <p:nvPr/>
        </p:nvSpPr>
        <p:spPr bwMode="auto">
          <a:xfrm>
            <a:off x="6767513" y="2601913"/>
            <a:ext cx="1541462" cy="322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1500" b="1">
                <a:solidFill>
                  <a:srgbClr val="FF9900"/>
                </a:solidFill>
                <a:latin typeface="Arial" pitchFamily="-110" charset="0"/>
              </a:rPr>
              <a:t>BlueGene/P</a:t>
            </a:r>
            <a:endParaRPr lang="en-US" sz="1500">
              <a:solidFill>
                <a:srgbClr val="FF9900"/>
              </a:solidFill>
              <a:latin typeface="Arial" pitchFamily="-110" charset="0"/>
            </a:endParaRPr>
          </a:p>
        </p:txBody>
      </p:sp>
      <p:sp>
        <p:nvSpPr>
          <p:cNvPr id="30779" name="Text Box 9"/>
          <p:cNvSpPr txBox="1">
            <a:spLocks noChangeArrowheads="1"/>
          </p:cNvSpPr>
          <p:nvPr/>
        </p:nvSpPr>
        <p:spPr bwMode="auto">
          <a:xfrm>
            <a:off x="830263" y="1150938"/>
            <a:ext cx="601662" cy="469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</a:bodyPr>
          <a:lstStyle/>
          <a:p>
            <a:pPr algn="r" defTabSz="457200" eaLnBrk="1" hangingPunct="1"/>
            <a:r>
              <a:rPr lang="en-US" sz="1800" i="1">
                <a:solidFill>
                  <a:srgbClr val="0000FF"/>
                </a:solidFill>
                <a:latin typeface="Arial" pitchFamily="-110" charset="0"/>
              </a:rPr>
              <a:t>10</a:t>
            </a:r>
            <a:r>
              <a:rPr lang="en-US" sz="1800" i="1" baseline="30000">
                <a:solidFill>
                  <a:srgbClr val="0000FF"/>
                </a:solidFill>
                <a:latin typeface="Arial" pitchFamily="-110" charset="0"/>
              </a:rPr>
              <a:t>2</a:t>
            </a:r>
          </a:p>
          <a:p>
            <a:pPr defTabSz="457200" eaLnBrk="1" hangingPunct="1"/>
            <a:endParaRPr lang="en-US">
              <a:latin typeface="Arial" pitchFamily="-110" charset="0"/>
            </a:endParaRPr>
          </a:p>
        </p:txBody>
      </p:sp>
      <p:sp>
        <p:nvSpPr>
          <p:cNvPr id="30780" name="Line 27"/>
          <p:cNvSpPr>
            <a:spLocks noChangeShapeType="1"/>
          </p:cNvSpPr>
          <p:nvPr/>
        </p:nvSpPr>
        <p:spPr bwMode="auto">
          <a:xfrm>
            <a:off x="1428750" y="1292225"/>
            <a:ext cx="1714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AutoShape 63"/>
          <p:cNvSpPr>
            <a:spLocks noChangeArrowheads="1"/>
          </p:cNvSpPr>
          <p:nvPr/>
        </p:nvSpPr>
        <p:spPr bwMode="auto">
          <a:xfrm>
            <a:off x="7083425" y="1930400"/>
            <a:ext cx="265113" cy="209550"/>
          </a:xfrm>
          <a:prstGeom prst="star5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" pitchFamily="-111" charset="0"/>
            </a:endParaRPr>
          </a:p>
        </p:txBody>
      </p:sp>
      <p:sp>
        <p:nvSpPr>
          <p:cNvPr id="30782" name="Text Box 61"/>
          <p:cNvSpPr txBox="1">
            <a:spLocks noChangeArrowheads="1"/>
          </p:cNvSpPr>
          <p:nvPr/>
        </p:nvSpPr>
        <p:spPr bwMode="auto">
          <a:xfrm>
            <a:off x="6400800" y="1828800"/>
            <a:ext cx="614363" cy="323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1500">
                <a:solidFill>
                  <a:schemeClr val="accent2"/>
                </a:solidFill>
                <a:latin typeface="Arial" pitchFamily="-110" charset="0"/>
              </a:rPr>
              <a:t>2009</a:t>
            </a:r>
          </a:p>
        </p:txBody>
      </p:sp>
      <p:sp>
        <p:nvSpPr>
          <p:cNvPr id="68" name="AutoShape 63"/>
          <p:cNvSpPr>
            <a:spLocks noChangeArrowheads="1"/>
          </p:cNvSpPr>
          <p:nvPr/>
        </p:nvSpPr>
        <p:spPr bwMode="auto">
          <a:xfrm>
            <a:off x="7183438" y="1150938"/>
            <a:ext cx="263525" cy="211137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" pitchFamily="-111" charset="0"/>
            </a:endParaRPr>
          </a:p>
        </p:txBody>
      </p:sp>
      <p:sp>
        <p:nvSpPr>
          <p:cNvPr id="30784" name="Line 62"/>
          <p:cNvSpPr>
            <a:spLocks noChangeShapeType="1"/>
          </p:cNvSpPr>
          <p:nvPr/>
        </p:nvSpPr>
        <p:spPr bwMode="auto">
          <a:xfrm>
            <a:off x="6848475" y="1277938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5" name="Line 51"/>
          <p:cNvSpPr>
            <a:spLocks noChangeShapeType="1"/>
          </p:cNvSpPr>
          <p:nvPr/>
        </p:nvSpPr>
        <p:spPr bwMode="auto">
          <a:xfrm flipV="1">
            <a:off x="7221538" y="1354138"/>
            <a:ext cx="76200" cy="609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6" name="Text Box 61"/>
          <p:cNvSpPr txBox="1">
            <a:spLocks noChangeArrowheads="1"/>
          </p:cNvSpPr>
          <p:nvPr/>
        </p:nvSpPr>
        <p:spPr bwMode="auto">
          <a:xfrm>
            <a:off x="7086600" y="838200"/>
            <a:ext cx="18589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Arial" pitchFamily="-110" charset="0"/>
              </a:rPr>
              <a:t>2010 GPU cluster</a:t>
            </a:r>
          </a:p>
        </p:txBody>
      </p:sp>
      <p:sp>
        <p:nvSpPr>
          <p:cNvPr id="30787" name="Text Box 61"/>
          <p:cNvSpPr txBox="1">
            <a:spLocks noChangeArrowheads="1"/>
          </p:cNvSpPr>
          <p:nvPr/>
        </p:nvSpPr>
        <p:spPr bwMode="auto">
          <a:xfrm>
            <a:off x="7772400" y="1447800"/>
            <a:ext cx="30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1500" b="1">
                <a:solidFill>
                  <a:srgbClr val="FF6600"/>
                </a:solidFill>
                <a:latin typeface="Arial" pitchFamily="-110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Helpdesk</a:t>
            </a:r>
          </a:p>
          <a:p>
            <a:pPr lvl="1"/>
            <a:r>
              <a:rPr lang="en-US" sz="2000" dirty="0" smtClean="0"/>
              <a:t>Open M-F, 8am – 4:30pm</a:t>
            </a:r>
          </a:p>
          <a:p>
            <a:pPr lvl="4"/>
            <a:endParaRPr lang="en-US" sz="1200" dirty="0" smtClean="0"/>
          </a:p>
          <a:p>
            <a:r>
              <a:rPr lang="en-US" sz="2000" b="1" dirty="0" smtClean="0"/>
              <a:t>Desktops – upgrades in process</a:t>
            </a:r>
          </a:p>
          <a:p>
            <a:pPr lvl="1"/>
            <a:r>
              <a:rPr lang="en-US" sz="2000" dirty="0" smtClean="0"/>
              <a:t>Windows 7 is the default and suggested version</a:t>
            </a:r>
          </a:p>
          <a:p>
            <a:pPr lvl="1"/>
            <a:r>
              <a:rPr lang="en-US" sz="2000" dirty="0" err="1" smtClean="0"/>
              <a:t>RedHat</a:t>
            </a:r>
            <a:r>
              <a:rPr lang="en-US" sz="2000" dirty="0" smtClean="0"/>
              <a:t> EL 5.X is the default and suggested version</a:t>
            </a:r>
          </a:p>
          <a:p>
            <a:pPr lvl="4"/>
            <a:endParaRPr lang="en-US" sz="1200" dirty="0" smtClean="0"/>
          </a:p>
          <a:p>
            <a:r>
              <a:rPr lang="en-US" sz="2000" b="1" dirty="0" smtClean="0"/>
              <a:t>Wireless Networks</a:t>
            </a:r>
          </a:p>
          <a:p>
            <a:pPr lvl="1"/>
            <a:r>
              <a:rPr lang="en-US" sz="2000" dirty="0" err="1" smtClean="0"/>
              <a:t>jlab</a:t>
            </a:r>
            <a:r>
              <a:rPr lang="en-US" sz="2000" dirty="0" smtClean="0"/>
              <a:t> – for anyone with a CUE account</a:t>
            </a:r>
          </a:p>
          <a:p>
            <a:pPr lvl="2"/>
            <a:r>
              <a:rPr lang="en-US" sz="2000" dirty="0" smtClean="0"/>
              <a:t>WPA2 protection</a:t>
            </a:r>
          </a:p>
          <a:p>
            <a:pPr lvl="2"/>
            <a:r>
              <a:rPr lang="en-US" sz="2000" dirty="0" smtClean="0"/>
              <a:t>Supports both JLab managed and personal computers</a:t>
            </a:r>
          </a:p>
          <a:p>
            <a:pPr lvl="1"/>
            <a:r>
              <a:rPr lang="en-US" sz="2000" dirty="0" err="1" smtClean="0"/>
              <a:t>jlab_guest</a:t>
            </a:r>
            <a:r>
              <a:rPr lang="en-US" sz="2000" dirty="0" smtClean="0"/>
              <a:t> – for anyone without a CUE account</a:t>
            </a:r>
          </a:p>
          <a:p>
            <a:pPr lvl="2"/>
            <a:r>
              <a:rPr lang="en-US" sz="2000" dirty="0" smtClean="0"/>
              <a:t>WEP (key available a front desk or help desk)</a:t>
            </a:r>
          </a:p>
          <a:p>
            <a:pPr lvl="2"/>
            <a:r>
              <a:rPr lang="en-US" sz="2000" dirty="0" smtClean="0"/>
              <a:t>Personal computers</a:t>
            </a:r>
          </a:p>
          <a:p>
            <a:pPr lvl="1"/>
            <a:r>
              <a:rPr lang="en-US" sz="2000" dirty="0" err="1" smtClean="0"/>
              <a:t>jlab_secure</a:t>
            </a:r>
            <a:r>
              <a:rPr lang="en-US" sz="2000" dirty="0" smtClean="0"/>
              <a:t> to be retired this year</a:t>
            </a:r>
          </a:p>
          <a:p>
            <a:pPr lvl="1"/>
            <a:r>
              <a:rPr lang="en-US" sz="2000" dirty="0" smtClean="0"/>
              <a:t>All require computer registration</a:t>
            </a:r>
          </a:p>
          <a:p>
            <a:pPr lvl="1"/>
            <a:r>
              <a:rPr lang="en-US" sz="2000" dirty="0" smtClean="0"/>
              <a:t>Coverage has been expanded in all major buildings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685800"/>
          </a:xfrm>
        </p:spPr>
        <p:txBody>
          <a:bodyPr/>
          <a:lstStyle/>
          <a:p>
            <a:pPr algn="ctr"/>
            <a:r>
              <a:rPr lang="en-US" dirty="0" smtClean="0"/>
              <a:t>Computing Support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762000"/>
          </a:xfrm>
        </p:spPr>
        <p:txBody>
          <a:bodyPr/>
          <a:lstStyle/>
          <a:p>
            <a:pPr algn="ctr"/>
            <a:r>
              <a:rPr lang="en-US" dirty="0" smtClean="0"/>
              <a:t>Computing Support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100" b="1" dirty="0" smtClean="0"/>
              <a:t>Telecommunications</a:t>
            </a:r>
          </a:p>
          <a:p>
            <a:pPr marL="742950" lvl="2" indent="-342900"/>
            <a:r>
              <a:rPr lang="en-US" sz="2000" dirty="0" smtClean="0"/>
              <a:t>Old technology, capacity issues and 12GeV construction</a:t>
            </a:r>
          </a:p>
          <a:p>
            <a:pPr lvl="1"/>
            <a:r>
              <a:rPr lang="en-US" sz="2000" dirty="0" smtClean="0"/>
              <a:t>Moving to VoIP </a:t>
            </a:r>
          </a:p>
          <a:p>
            <a:pPr lvl="2"/>
            <a:r>
              <a:rPr lang="en-US" sz="2000" dirty="0" smtClean="0"/>
              <a:t>Pilot in FY10 </a:t>
            </a:r>
          </a:p>
          <a:p>
            <a:pPr lvl="2"/>
            <a:r>
              <a:rPr lang="en-US" sz="2000" dirty="0" smtClean="0"/>
              <a:t>Use existing data network</a:t>
            </a:r>
          </a:p>
          <a:p>
            <a:pPr lvl="2"/>
            <a:r>
              <a:rPr lang="en-US" sz="2000" dirty="0" smtClean="0"/>
              <a:t>Deploy with new construction</a:t>
            </a:r>
          </a:p>
          <a:p>
            <a:pPr lvl="5"/>
            <a:endParaRPr lang="en-US" sz="1400" dirty="0" smtClean="0"/>
          </a:p>
          <a:p>
            <a:r>
              <a:rPr lang="en-US" sz="2100" b="1" dirty="0" smtClean="0"/>
              <a:t>Cyber Security</a:t>
            </a:r>
          </a:p>
          <a:p>
            <a:pPr lvl="1"/>
            <a:r>
              <a:rPr lang="en-US" sz="2000" dirty="0" smtClean="0"/>
              <a:t>Certification &amp; Accreditation in FY10 for new Authority To Operate</a:t>
            </a:r>
          </a:p>
          <a:p>
            <a:pPr lvl="1"/>
            <a:r>
              <a:rPr lang="en-US" sz="2000" dirty="0" smtClean="0"/>
              <a:t>Recently performed penetration testing and evaluation of mitigations and controls</a:t>
            </a:r>
          </a:p>
          <a:p>
            <a:pPr lvl="2"/>
            <a:r>
              <a:rPr lang="en-US" sz="1900" dirty="0" smtClean="0"/>
              <a:t>No vulnerabilities found on centrally managed machines</a:t>
            </a:r>
          </a:p>
          <a:p>
            <a:pPr lvl="2"/>
            <a:r>
              <a:rPr lang="en-US" sz="1900" dirty="0" smtClean="0"/>
              <a:t>All vulnerabilities found and exploited were on user managed machines (guest and level-2)</a:t>
            </a:r>
          </a:p>
          <a:p>
            <a:pPr lvl="3"/>
            <a:r>
              <a:rPr lang="en-US" sz="1900" dirty="0" smtClean="0"/>
              <a:t>Patches not up to date, poor configurations</a:t>
            </a:r>
          </a:p>
          <a:p>
            <a:pPr lvl="4"/>
            <a:endParaRPr lang="en-US" sz="1200" dirty="0" smtClean="0"/>
          </a:p>
          <a:p>
            <a:r>
              <a:rPr lang="en-US" sz="2100" b="1" dirty="0" smtClean="0"/>
              <a:t>Working on CUE support for Macs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Lab_PowerPoint1">
  <a:themeElements>
    <a:clrScheme name="JLab_PowerPoin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Lab_PowerPoin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</TotalTime>
  <Words>730</Words>
  <Application>Microsoft Office PowerPoint</Application>
  <PresentationFormat>On-screen Show (4:3)</PresentationFormat>
  <Paragraphs>154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JLab_PowerPoint1</vt:lpstr>
      <vt:lpstr>Computing </vt:lpstr>
      <vt:lpstr>Scientific Computing at JLab</vt:lpstr>
      <vt:lpstr>Slide 3</vt:lpstr>
      <vt:lpstr>Scientific Computing – Data Analysis</vt:lpstr>
      <vt:lpstr>Scientific Computing – Mass Storage</vt:lpstr>
      <vt:lpstr>NP analysis planning and coordination</vt:lpstr>
      <vt:lpstr>Slide 7</vt:lpstr>
      <vt:lpstr>Computing Support Activities</vt:lpstr>
      <vt:lpstr>Computing Support Activities</vt:lpstr>
      <vt:lpstr>Computing Support Activities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stewartm</dc:creator>
  <cp:lastModifiedBy>whitney</cp:lastModifiedBy>
  <cp:revision>107</cp:revision>
  <dcterms:created xsi:type="dcterms:W3CDTF">2010-06-04T19:13:44Z</dcterms:created>
  <dcterms:modified xsi:type="dcterms:W3CDTF">2010-06-08T12:52:28Z</dcterms:modified>
</cp:coreProperties>
</file>